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9"/>
  </p:notesMasterIdLst>
  <p:sldIdLst>
    <p:sldId id="305" r:id="rId12"/>
    <p:sldId id="268" r:id="rId13"/>
    <p:sldId id="269" r:id="rId14"/>
    <p:sldId id="270" r:id="rId15"/>
    <p:sldId id="271" r:id="rId16"/>
    <p:sldId id="272" r:id="rId17"/>
    <p:sldId id="278" r:id="rId18"/>
    <p:sldId id="279" r:id="rId19"/>
    <p:sldId id="280" r:id="rId20"/>
    <p:sldId id="281" r:id="rId21"/>
    <p:sldId id="306" r:id="rId22"/>
    <p:sldId id="307" r:id="rId23"/>
    <p:sldId id="308" r:id="rId24"/>
    <p:sldId id="309" r:id="rId25"/>
    <p:sldId id="310" r:id="rId26"/>
    <p:sldId id="282" r:id="rId27"/>
    <p:sldId id="283" r:id="rId28"/>
    <p:sldId id="284" r:id="rId29"/>
    <p:sldId id="285" r:id="rId30"/>
    <p:sldId id="289" r:id="rId31"/>
    <p:sldId id="311" r:id="rId32"/>
    <p:sldId id="312" r:id="rId33"/>
    <p:sldId id="292" r:id="rId34"/>
    <p:sldId id="293" r:id="rId35"/>
    <p:sldId id="294" r:id="rId36"/>
    <p:sldId id="313" r:id="rId37"/>
    <p:sldId id="314" r:id="rId38"/>
    <p:sldId id="315" r:id="rId39"/>
    <p:sldId id="290" r:id="rId40"/>
    <p:sldId id="316" r:id="rId41"/>
    <p:sldId id="318" r:id="rId42"/>
    <p:sldId id="317" r:id="rId43"/>
    <p:sldId id="319" r:id="rId44"/>
    <p:sldId id="321" r:id="rId45"/>
    <p:sldId id="320" r:id="rId46"/>
    <p:sldId id="286" r:id="rId47"/>
    <p:sldId id="287" r:id="rId48"/>
    <p:sldId id="291" r:id="rId49"/>
    <p:sldId id="295" r:id="rId50"/>
    <p:sldId id="296" r:id="rId51"/>
    <p:sldId id="297" r:id="rId52"/>
    <p:sldId id="298" r:id="rId53"/>
    <p:sldId id="299" r:id="rId54"/>
    <p:sldId id="322" r:id="rId55"/>
    <p:sldId id="323" r:id="rId56"/>
    <p:sldId id="324" r:id="rId57"/>
    <p:sldId id="300" r:id="rId58"/>
    <p:sldId id="301" r:id="rId59"/>
    <p:sldId id="325" r:id="rId60"/>
    <p:sldId id="302" r:id="rId61"/>
    <p:sldId id="264" r:id="rId62"/>
    <p:sldId id="303" r:id="rId63"/>
    <p:sldId id="304" r:id="rId64"/>
    <p:sldId id="265" r:id="rId65"/>
    <p:sldId id="266" r:id="rId66"/>
    <p:sldId id="267" r:id="rId67"/>
    <p:sldId id="32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16/09/2013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370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6011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4985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Speaker Notes</a:t>
            </a:r>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18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84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how to enable CDN</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The Windows Azure Content Delivery Network (CDN) offers developers a global solution for delivering high-bandwidth content that's hosted in Windows Azure.</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anose="020B0604020202020204" pitchFamily="34" charset="0"/>
              <a:buChar char="•"/>
            </a:pPr>
            <a:r>
              <a:rPr lang="en-US" dirty="0" smtClean="0"/>
              <a:t>Log into the </a:t>
            </a:r>
            <a:r>
              <a:rPr lang="en-US" dirty="0" smtClean="0">
                <a:hlinkClick r:id="rId3"/>
              </a:rPr>
              <a:t>Windows Azure Platform Management Portal</a:t>
            </a:r>
            <a:r>
              <a:rPr lang="en-US" dirty="0" smtClean="0"/>
              <a:t>.</a:t>
            </a:r>
          </a:p>
          <a:p>
            <a:pPr marL="285750" indent="-285750">
              <a:buFont typeface="Arial" panose="020B0604020202020204" pitchFamily="34" charset="0"/>
              <a:buChar char="•"/>
            </a:pPr>
            <a:r>
              <a:rPr lang="en-US" dirty="0" smtClean="0"/>
              <a:t>In the navigation pane, click </a:t>
            </a:r>
            <a:r>
              <a:rPr lang="en-US" b="1" dirty="0" smtClean="0"/>
              <a:t>Hosted Services, Storage Accounts &amp; CDN</a:t>
            </a:r>
            <a:r>
              <a:rPr lang="en-US" dirty="0" smtClean="0"/>
              <a:t>.</a:t>
            </a:r>
          </a:p>
          <a:p>
            <a:pPr marL="285750" indent="-285750">
              <a:buFont typeface="Arial" panose="020B0604020202020204" pitchFamily="34" charset="0"/>
              <a:buChar char="•"/>
            </a:pPr>
            <a:r>
              <a:rPr lang="en-US" dirty="0" smtClean="0"/>
              <a:t>In the upper portion of the navigation pane, click </a:t>
            </a:r>
            <a:r>
              <a:rPr lang="en-US" b="1" dirty="0" smtClean="0"/>
              <a:t>CDN</a:t>
            </a:r>
            <a:r>
              <a:rPr lang="en-US" dirty="0" smtClean="0"/>
              <a:t>.</a:t>
            </a:r>
          </a:p>
          <a:p>
            <a:pPr marL="285750" indent="-285750">
              <a:buFont typeface="Arial" panose="020B0604020202020204" pitchFamily="34" charset="0"/>
              <a:buChar char="•"/>
            </a:pPr>
            <a:r>
              <a:rPr lang="en-US" dirty="0" smtClean="0"/>
              <a:t>On the ribbon, click </a:t>
            </a:r>
            <a:r>
              <a:rPr lang="en-US" b="1" dirty="0" smtClean="0"/>
              <a:t>New Endpoint</a:t>
            </a:r>
            <a:r>
              <a:rPr lang="en-US" dirty="0" smtClean="0"/>
              <a:t>. This will open the </a:t>
            </a:r>
            <a:r>
              <a:rPr lang="en-US" b="1" dirty="0" smtClean="0"/>
              <a:t>Create a New CDN Endpoint</a:t>
            </a:r>
            <a:r>
              <a:rPr lang="en-US" dirty="0" smtClean="0"/>
              <a:t> window.</a:t>
            </a:r>
          </a:p>
          <a:p>
            <a:pPr marL="285750" indent="-285750">
              <a:buFont typeface="Arial" panose="020B0604020202020204" pitchFamily="34" charset="0"/>
              <a:buChar char="•"/>
            </a:pPr>
            <a:r>
              <a:rPr lang="en-US" dirty="0" smtClean="0"/>
              <a:t>On the </a:t>
            </a:r>
            <a:r>
              <a:rPr lang="en-US" b="1" dirty="0" smtClean="0"/>
              <a:t>Create a New CDN Endpoint</a:t>
            </a:r>
            <a:r>
              <a:rPr lang="en-US" dirty="0" smtClean="0"/>
              <a:t> window select a subscription from the </a:t>
            </a:r>
            <a:r>
              <a:rPr lang="en-US" b="1" dirty="0" smtClean="0"/>
              <a:t>Choose a Subscription</a:t>
            </a:r>
            <a:r>
              <a:rPr lang="en-US" dirty="0" smtClean="0"/>
              <a:t> dropdown on which to enable CDN.</a:t>
            </a:r>
          </a:p>
          <a:p>
            <a:pPr marL="285750" indent="-285750">
              <a:buFont typeface="Arial" panose="020B0604020202020204" pitchFamily="34" charset="0"/>
              <a:buChar char="•"/>
            </a:pPr>
            <a:r>
              <a:rPr lang="en-US" dirty="0" smtClean="0"/>
              <a:t>Select the source of the CDN content from the </a:t>
            </a:r>
            <a:r>
              <a:rPr lang="en-US" b="1" dirty="0" smtClean="0"/>
              <a:t>Chose a content provider</a:t>
            </a:r>
            <a:r>
              <a:rPr lang="en-US" dirty="0" smtClean="0"/>
              <a:t> dropdown.</a:t>
            </a:r>
          </a:p>
          <a:p>
            <a:pPr marL="285750" indent="-285750">
              <a:buFont typeface="Arial" panose="020B0604020202020204" pitchFamily="34" charset="0"/>
              <a:buChar char="•"/>
            </a:pPr>
            <a:r>
              <a:rPr lang="en-US" dirty="0" smtClean="0"/>
              <a:t>If you need to use HTTPS connections check </a:t>
            </a:r>
            <a:r>
              <a:rPr lang="en-US" b="1" dirty="0" smtClean="0"/>
              <a:t>HTTPS</a:t>
            </a:r>
            <a:r>
              <a:rPr lang="en-US" dirty="0" smtClean="0"/>
              <a:t>. </a:t>
            </a:r>
          </a:p>
          <a:p>
            <a:pPr marL="285750" indent="-285750">
              <a:buFont typeface="Arial" panose="020B0604020202020204" pitchFamily="34" charset="0"/>
              <a:buChar char="•"/>
            </a:pPr>
            <a:r>
              <a:rPr lang="en-US" dirty="0" smtClean="0"/>
              <a:t>If you are caching content from a hosted service and you are using query strings to specify the content to be retrieved, check </a:t>
            </a:r>
            <a:r>
              <a:rPr lang="en-US" b="1" dirty="0" smtClean="0"/>
              <a:t>Query Strings</a:t>
            </a:r>
            <a:r>
              <a:rPr lang="en-US" dirty="0" smtClean="0"/>
              <a:t>. </a:t>
            </a:r>
          </a:p>
          <a:p>
            <a:pPr marL="285750" indent="-285750">
              <a:buFont typeface="Arial" panose="020B0604020202020204" pitchFamily="34" charset="0"/>
              <a:buChar char="•"/>
            </a:pPr>
            <a:r>
              <a:rPr lang="en-US" dirty="0" smtClean="0"/>
              <a:t>Click </a:t>
            </a:r>
            <a:r>
              <a:rPr lang="en-US" b="1" dirty="0" smtClean="0"/>
              <a:t>Create</a:t>
            </a:r>
            <a:r>
              <a:rPr lang="en-US" dirty="0" smtClean="0"/>
              <a:t>.</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The content source URL will display </a:t>
            </a:r>
            <a:r>
              <a:rPr lang="en-US" b="1" dirty="0" smtClean="0"/>
              <a:t>Source URL for the CDN Endpoint</a:t>
            </a:r>
            <a:r>
              <a:rPr lang="en-US" dirty="0" smtClean="0"/>
              <a:t>. This is the URL from which the CDN will retrieve the cached content.</a:t>
            </a:r>
          </a:p>
          <a:p>
            <a:endParaRPr lang="en-US" dirty="0" smtClean="0"/>
          </a:p>
          <a:p>
            <a:r>
              <a:rPr lang="en-US" dirty="0" smtClean="0"/>
              <a:t>Once you enable CDN access to a storage account or hosted service, all publicly available objects are eligible for CDN edge caching.</a:t>
            </a:r>
          </a:p>
          <a:p>
            <a:r>
              <a:rPr lang="en-US" dirty="0" smtClean="0"/>
              <a:t>If you modify an object that is currently cached in the CDN, the new content will not be available via the CDN until the CDN refreshes its content when the cached content time-to-live period expires.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12444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39.xml"/><Relationship Id="rId1" Type="http://schemas.openxmlformats.org/officeDocument/2006/relationships/slideLayout" Target="../slideLayouts/slideLayout158.xml"/><Relationship Id="rId4" Type="http://schemas.openxmlformats.org/officeDocument/2006/relationships/hyperlink" Target="http://sally.blob.cdn.core.windows.net/"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1.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8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00.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Windows </a:t>
            </a:r>
            <a:r>
              <a:rPr lang="en-US"/>
              <a:t>Azure </a:t>
            </a:r>
            <a:r>
              <a:rPr lang="en-US" smtClean="0"/>
              <a:t>Storage</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888209"/>
          </a:xfrm>
        </p:spPr>
        <p:txBody>
          <a:bodyPr/>
          <a:lstStyle/>
          <a:p>
            <a:r>
              <a:rPr lang="en-US" sz="3200" dirty="0" err="1" smtClean="0">
                <a:solidFill>
                  <a:schemeClr val="bg2">
                    <a:lumMod val="50000"/>
                    <a:alpha val="99000"/>
                  </a:schemeClr>
                </a:solidFill>
              </a:rPr>
              <a:t>sm</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ServiceManagementService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subscriptionid</a:t>
            </a:r>
            <a:r>
              <a:rPr lang="en-US" sz="3200" dirty="0">
                <a:solidFill>
                  <a:schemeClr val="bg2">
                    <a:lumMod val="50000"/>
                    <a:alpha val="99000"/>
                  </a:schemeClr>
                </a:solidFill>
              </a:rPr>
              <a:t>, </a:t>
            </a:r>
            <a:r>
              <a:rPr lang="en-US" sz="3200" dirty="0" smtClean="0">
                <a:solidFill>
                  <a:schemeClr val="bg2">
                    <a:lumMod val="50000"/>
                    <a:alpha val="99000"/>
                  </a:schemeClr>
                </a:solidFill>
              </a:rPr>
              <a:t>certificate)</a:t>
            </a:r>
          </a:p>
          <a:p>
            <a:r>
              <a:rPr lang="en-US" sz="3200" dirty="0" err="1" smtClean="0">
                <a:solidFill>
                  <a:schemeClr val="bg2">
                    <a:lumMod val="50000"/>
                    <a:alpha val="99000"/>
                  </a:schemeClr>
                </a:solidFill>
              </a:rPr>
              <a:t>sm.create_storage_account</a:t>
            </a:r>
            <a:r>
              <a:rPr lang="en-US" sz="3200" dirty="0" smtClean="0">
                <a:solidFill>
                  <a:schemeClr val="bg2">
                    <a:lumMod val="50000"/>
                    <a:alpha val="99000"/>
                  </a:schemeClr>
                </a:solidFill>
              </a:rPr>
              <a:t>(name, description, label, </a:t>
            </a:r>
            <a:r>
              <a:rPr lang="en-US" sz="3200" dirty="0" err="1">
                <a:solidFill>
                  <a:schemeClr val="bg2">
                    <a:lumMod val="50000"/>
                    <a:alpha val="99000"/>
                  </a:schemeClr>
                </a:solidFill>
              </a:rPr>
              <a:t>affinity_group</a:t>
            </a:r>
            <a:r>
              <a:rPr lang="en-US" sz="3200" dirty="0">
                <a:solidFill>
                  <a:schemeClr val="bg2">
                    <a:lumMod val="50000"/>
                    <a:alpha val="99000"/>
                  </a:schemeClr>
                </a:solidFill>
              </a:rPr>
              <a:t>=None, location='North Europe', </a:t>
            </a:r>
            <a:r>
              <a:rPr lang="en-US" sz="3200" dirty="0" err="1">
                <a:solidFill>
                  <a:schemeClr val="bg2">
                    <a:lumMod val="50000"/>
                    <a:alpha val="99000"/>
                  </a:schemeClr>
                </a:solidFill>
              </a:rPr>
              <a:t>geo_replication_enabled</a:t>
            </a:r>
            <a:r>
              <a:rPr lang="en-US" sz="3200" dirty="0">
                <a:solidFill>
                  <a:schemeClr val="bg2">
                    <a:lumMod val="50000"/>
                    <a:alpha val="99000"/>
                  </a:schemeClr>
                </a:solidFill>
              </a:rPr>
              <a:t>=True, </a:t>
            </a:r>
            <a:r>
              <a:rPr lang="en-US" sz="3200" dirty="0" err="1">
                <a:solidFill>
                  <a:schemeClr val="bg2">
                    <a:lumMod val="50000"/>
                    <a:alpha val="99000"/>
                  </a:schemeClr>
                </a:solidFill>
              </a:rPr>
              <a:t>extended_properties</a:t>
            </a:r>
            <a:r>
              <a:rPr lang="en-US" sz="3200" dirty="0">
                <a:solidFill>
                  <a:schemeClr val="bg2">
                    <a:lumMod val="50000"/>
                    <a:alpha val="99000"/>
                  </a:schemeClr>
                </a:solidFill>
              </a:rPr>
              <a:t>=None)</a:t>
            </a:r>
            <a:endParaRPr lang="en-US" sz="32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Creating a storage account</a:t>
            </a:r>
            <a:endParaRPr lang="en-US" dirty="0"/>
          </a:p>
        </p:txBody>
      </p:sp>
    </p:spTree>
    <p:extLst>
      <p:ext uri="{BB962C8B-B14F-4D97-AF65-F5344CB8AC3E}">
        <p14:creationId xmlns:p14="http://schemas.microsoft.com/office/powerpoint/2010/main" val="25530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445011"/>
          </a:xfrm>
        </p:spPr>
        <p:txBody>
          <a:bodyPr/>
          <a:lstStyle/>
          <a:p>
            <a:r>
              <a:rPr lang="en-US" sz="3200" dirty="0" err="1" smtClean="0">
                <a:solidFill>
                  <a:schemeClr val="bg2">
                    <a:lumMod val="50000"/>
                    <a:alpha val="99000"/>
                  </a:schemeClr>
                </a:solidFill>
              </a:rPr>
              <a:t>blob_service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BlobService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a:solidFill>
                  <a:schemeClr val="bg2">
                    <a:lumMod val="50000"/>
                    <a:alpha val="99000"/>
                  </a:schemeClr>
                </a:solidFill>
              </a:rPr>
              <a:t>=</a:t>
            </a:r>
            <a:r>
              <a:rPr lang="en-US" sz="3200" dirty="0" err="1">
                <a:solidFill>
                  <a:schemeClr val="bg2">
                    <a:lumMod val="50000"/>
                    <a:alpha val="99000"/>
                  </a:schemeClr>
                </a:solidFill>
              </a:rPr>
              <a:t>serviceManager.GetAccountCredentials</a:t>
            </a:r>
            <a:r>
              <a:rPr lang="en-US" sz="3200" dirty="0">
                <a:solidFill>
                  <a:schemeClr val="bg2">
                    <a:lumMod val="50000"/>
                    <a:alpha val="99000"/>
                  </a:schemeClr>
                </a:solidFill>
              </a:rPr>
              <a:t>())</a:t>
            </a:r>
          </a:p>
          <a:p>
            <a:r>
              <a:rPr lang="en-US" sz="3200" dirty="0" err="1" smtClean="0">
                <a:solidFill>
                  <a:schemeClr val="bg2">
                    <a:lumMod val="50000"/>
                    <a:alpha val="99000"/>
                  </a:schemeClr>
                </a:solidFill>
              </a:rPr>
              <a:t>blob_service.create_container</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Set container ACL</a:t>
            </a:r>
            <a:endParaRPr lang="en-US" dirty="0"/>
          </a:p>
        </p:txBody>
      </p:sp>
    </p:spTree>
    <p:extLst>
      <p:ext uri="{BB962C8B-B14F-4D97-AF65-F5344CB8AC3E}">
        <p14:creationId xmlns:p14="http://schemas.microsoft.com/office/powerpoint/2010/main" val="179991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531920" y="2883558"/>
            <a:ext cx="9806640" cy="886397"/>
          </a:xfrm>
        </p:spPr>
        <p:txBody>
          <a:bodyPr/>
          <a:lstStyle/>
          <a:p>
            <a:r>
              <a:rPr lang="en-US" sz="3200" dirty="0" err="1">
                <a:solidFill>
                  <a:schemeClr val="bg2">
                    <a:lumMod val="50000"/>
                    <a:alpha val="99000"/>
                  </a:schemeClr>
                </a:solidFill>
              </a:rPr>
              <a:t>blob_service.put_blob</a:t>
            </a:r>
            <a:r>
              <a:rPr lang="en-US" sz="3200" dirty="0">
                <a:solidFill>
                  <a:schemeClr val="bg2">
                    <a:lumMod val="50000"/>
                    <a:alpha val="99000"/>
                  </a:schemeClr>
                </a:solidFill>
              </a:rPr>
              <a:t>(</a:t>
            </a:r>
            <a:r>
              <a:rPr lang="en-US" sz="3200" dirty="0" err="1">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myblob</a:t>
            </a:r>
            <a:r>
              <a:rPr lang="en-US" sz="3200" dirty="0">
                <a:solidFill>
                  <a:schemeClr val="bg2">
                    <a:lumMod val="50000"/>
                    <a:alpha val="99000"/>
                  </a:schemeClr>
                </a:solidFill>
              </a:rPr>
              <a:t>, </a:t>
            </a:r>
            <a:r>
              <a:rPr lang="en-US" sz="3200" dirty="0" err="1">
                <a:solidFill>
                  <a:schemeClr val="bg2">
                    <a:lumMod val="50000"/>
                    <a:alpha val="99000"/>
                  </a:schemeClr>
                </a:solidFill>
              </a:rPr>
              <a:t>x_ms_blob_type</a:t>
            </a:r>
            <a:r>
              <a:rPr lang="en-US" sz="3200" dirty="0">
                <a:solidFill>
                  <a:schemeClr val="bg2">
                    <a:lumMod val="50000"/>
                    <a:alpha val="99000"/>
                  </a:schemeClr>
                </a:solidFill>
              </a:rPr>
              <a:t>='</a:t>
            </a:r>
            <a:r>
              <a:rPr lang="en-US" sz="3200" dirty="0" err="1">
                <a:solidFill>
                  <a:schemeClr val="bg2">
                    <a:lumMod val="50000"/>
                    <a:alpha val="99000"/>
                  </a:schemeClr>
                </a:solidFill>
              </a:rPr>
              <a:t>BlockBlob</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err="1">
                <a:gradFill>
                  <a:gsLst>
                    <a:gs pos="0">
                      <a:srgbClr val="FFFFFF"/>
                    </a:gs>
                    <a:gs pos="100000">
                      <a:srgbClr val="FFFFFF"/>
                    </a:gs>
                  </a:gsLst>
                  <a:lin ang="5400000" scaled="0"/>
                </a:gradFill>
              </a:rPr>
              <a:t>PutBlob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GetBlob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DeleteBlob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CopyBlob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SnapshotBlob</a:t>
            </a:r>
            <a:r>
              <a:rPr lang="en-US" sz="2800" dirty="0">
                <a:gradFill>
                  <a:gsLst>
                    <a:gs pos="0">
                      <a:srgbClr val="FFFFFF"/>
                    </a:gs>
                    <a:gs pos="100000">
                      <a:srgbClr val="FFFFFF"/>
                    </a:gs>
                  </a:gsLst>
                  <a:lin ang="5400000" scaled="0"/>
                </a:gradFill>
              </a:rPr>
              <a:t> </a:t>
            </a:r>
          </a:p>
          <a:p>
            <a:pPr defTabSz="914099" fontAlgn="base">
              <a:spcBef>
                <a:spcPct val="0"/>
              </a:spcBef>
              <a:spcAft>
                <a:spcPct val="0"/>
              </a:spcAft>
            </a:pPr>
            <a:r>
              <a:rPr lang="en-US" sz="2800" dirty="0" err="1">
                <a:gradFill>
                  <a:gsLst>
                    <a:gs pos="0">
                      <a:srgbClr val="FFFFFF"/>
                    </a:gs>
                    <a:gs pos="100000">
                      <a:srgbClr val="FFFFFF"/>
                    </a:gs>
                  </a:gsLst>
                  <a:lin ang="5400000" scaled="0"/>
                </a:gradFill>
              </a:rPr>
              <a:t>LeaseBlob</a:t>
            </a:r>
            <a:r>
              <a:rPr lang="en-US" sz="28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Can include ‘/‘ or other </a:t>
            </a:r>
            <a:br>
              <a:rPr lang="en-US" sz="2800" dirty="0">
                <a:gradFill>
                  <a:gsLst>
                    <a:gs pos="0">
                      <a:srgbClr val="FFFFFF"/>
                    </a:gs>
                    <a:gs pos="100000">
                      <a:srgbClr val="FFFFFF"/>
                    </a:gs>
                  </a:gsLst>
                  <a:lin ang="5400000" scaled="0"/>
                </a:gradFill>
              </a:rPr>
            </a:br>
            <a:r>
              <a:rPr lang="en-US" sz="2800" dirty="0" err="1">
                <a:gradFill>
                  <a:gsLst>
                    <a:gs pos="0">
                      <a:srgbClr val="FFFFFF"/>
                    </a:gs>
                    <a:gs pos="100000">
                      <a:srgbClr val="FFFFFF"/>
                    </a:gs>
                  </a:gsLst>
                  <a:lin ang="5400000" scaled="0"/>
                </a:gradFill>
              </a:rPr>
              <a:t>delimeter</a:t>
            </a:r>
            <a:r>
              <a:rPr lang="en-US" sz="2800" dirty="0">
                <a:gradFill>
                  <a:gsLst>
                    <a:gs pos="0">
                      <a:srgbClr val="FFFFFF"/>
                    </a:gs>
                    <a:gs pos="100000">
                      <a:srgbClr val="FFFFFF"/>
                    </a:gs>
                  </a:gsLst>
                  <a:lin ang="5400000" scaled="0"/>
                </a:gradFill>
              </a:rPr>
              <a:t> in name </a:t>
            </a:r>
            <a:br>
              <a:rPr lang="en-US" sz="28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e.g. /&lt;container&gt;/</a:t>
            </a:r>
            <a:r>
              <a:rPr lang="en-US" sz="2400" dirty="0" err="1">
                <a:gradFill>
                  <a:gsLst>
                    <a:gs pos="0">
                      <a:srgbClr val="FFFFFF"/>
                    </a:gs>
                    <a:gs pos="100000">
                      <a:srgbClr val="FFFFFF"/>
                    </a:gs>
                  </a:gsLst>
                  <a:lin ang="5400000" scaled="0"/>
                </a:gradFill>
              </a:rPr>
              <a:t>myblobs</a:t>
            </a:r>
            <a:r>
              <a:rPr lang="en-US" sz="240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887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2742861"/>
            <a:ext cx="6945312" cy="2591479"/>
          </a:xfrm>
        </p:spPr>
        <p:txBody>
          <a:bodyPr/>
          <a:lstStyle/>
          <a:p>
            <a:r>
              <a:rPr lang="en-US" dirty="0" smtClean="0"/>
              <a:t>Windows Azure Storage</a:t>
            </a:r>
          </a:p>
          <a:p>
            <a:r>
              <a:rPr lang="en-US" dirty="0" smtClean="0"/>
              <a:t>Blob Storage</a:t>
            </a:r>
          </a:p>
          <a:p>
            <a:r>
              <a:rPr lang="en-US" dirty="0" smtClean="0"/>
              <a:t>Tables</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Block Blob</a:t>
            </a:r>
            <a:endParaRPr lang="en-US" sz="32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sequence of blocks</a:t>
            </a:r>
            <a:endParaRPr lang="en-US" sz="1600" dirty="0">
              <a:gradFill>
                <a:gsLst>
                  <a:gs pos="0">
                    <a:srgbClr val="FFFFFF"/>
                  </a:gs>
                  <a:gs pos="100000">
                    <a:srgbClr val="FFFFFF"/>
                  </a:gs>
                </a:gsLst>
                <a:lin ang="5400000" scaled="0"/>
              </a:gradFill>
            </a:endParaRPr>
          </a:p>
          <a:p>
            <a:pPr defTabSz="914099" fontAlgn="base">
              <a:spcBef>
                <a:spcPct val="0"/>
              </a:spcBef>
              <a:spcAft>
                <a:spcPts val="1800"/>
              </a:spcAft>
            </a:pPr>
            <a:r>
              <a:rPr lang="en-US" sz="14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Concurrency via </a:t>
            </a:r>
            <a:r>
              <a:rPr lang="en-US" dirty="0" err="1">
                <a:gradFill>
                  <a:gsLst>
                    <a:gs pos="0">
                      <a:srgbClr val="FFFFFF"/>
                    </a:gs>
                    <a:gs pos="100000">
                      <a:srgbClr val="FFFFFF"/>
                    </a:gs>
                  </a:gsLst>
                  <a:lin ang="5400000" scaled="0"/>
                </a:gradFill>
              </a:rPr>
              <a:t>Etags</a:t>
            </a:r>
            <a:endParaRPr lang="en-US"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Blob</a:t>
            </a: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6960449" y="3345976"/>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366105" y="4201042"/>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smtClean="0"/>
              <a:t>Page Blob –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Delivery Network (CDN)</a:t>
            </a:r>
          </a:p>
        </p:txBody>
      </p:sp>
      <p:sp>
        <p:nvSpPr>
          <p:cNvPr id="3" name="Content Placeholder 2"/>
          <p:cNvSpPr>
            <a:spLocks noGrp="1"/>
          </p:cNvSpPr>
          <p:nvPr>
            <p:ph type="body" sz="quarter" idx="10"/>
          </p:nvPr>
        </p:nvSpPr>
        <p:spPr>
          <a:xfrm>
            <a:off x="520837" y="1447801"/>
            <a:ext cx="11151917" cy="4164217"/>
          </a:xfrm>
        </p:spPr>
        <p:txBody>
          <a:bodyPr/>
          <a:lstStyle/>
          <a:p>
            <a:r>
              <a:rPr lang="en-US" dirty="0">
                <a:solidFill>
                  <a:schemeClr val="accent2">
                    <a:alpha val="99000"/>
                  </a:schemeClr>
                </a:solidFill>
              </a:rPr>
              <a:t>High-bandwidth global blob content delivery</a:t>
            </a:r>
          </a:p>
          <a:p>
            <a:pPr lvl="1"/>
            <a:r>
              <a:rPr lang="en-US" sz="2400" spc="-51" dirty="0"/>
              <a:t>24 locations globally (US, Europe, Asia, Australia and South America), and growing</a:t>
            </a:r>
          </a:p>
          <a:p>
            <a:pPr lvl="1"/>
            <a:endParaRPr lang="en-US" sz="1200" spc="-51" dirty="0"/>
          </a:p>
          <a:p>
            <a:pPr lvl="1"/>
            <a:r>
              <a:rPr lang="en-US" sz="2400" spc="-51" dirty="0"/>
              <a:t>Same experience for users no matter how far they are from the geo-location where the storage account is hosted</a:t>
            </a:r>
          </a:p>
          <a:p>
            <a:pPr lvl="1"/>
            <a:endParaRPr lang="en-US" sz="2400" spc="-51" dirty="0"/>
          </a:p>
          <a:p>
            <a:r>
              <a:rPr lang="en-US" dirty="0">
                <a:solidFill>
                  <a:schemeClr val="accent2">
                    <a:alpha val="99000"/>
                  </a:schemeClr>
                </a:solidFill>
              </a:rPr>
              <a:t>Blob service URL </a:t>
            </a:r>
            <a:r>
              <a:rPr lang="en-US" dirty="0" smtClean="0">
                <a:solidFill>
                  <a:schemeClr val="accent2">
                    <a:alpha val="99000"/>
                  </a:schemeClr>
                </a:solidFill>
              </a:rPr>
              <a:t>vs. </a:t>
            </a:r>
            <a:r>
              <a:rPr lang="en-US" dirty="0">
                <a:solidFill>
                  <a:schemeClr val="accent2">
                    <a:alpha val="99000"/>
                  </a:schemeClr>
                </a:solidFill>
              </a:rPr>
              <a:t>CDN URL:</a:t>
            </a:r>
          </a:p>
          <a:p>
            <a:pPr lvl="1"/>
            <a:r>
              <a:rPr lang="en-US" sz="2400" spc="-51" dirty="0"/>
              <a:t>Windows Azure Blob URL: </a:t>
            </a:r>
            <a:r>
              <a:rPr lang="en-US" sz="2400" spc="-51" dirty="0">
                <a:hlinkClick r:id="rId3"/>
              </a:rPr>
              <a:t>http://images.blob.core.windows.net/</a:t>
            </a:r>
            <a:endParaRPr lang="en-US" sz="2400" spc="-51" dirty="0"/>
          </a:p>
          <a:p>
            <a:pPr lvl="1"/>
            <a:endParaRPr lang="en-US" sz="1200" spc="-51" dirty="0"/>
          </a:p>
          <a:p>
            <a:pPr lvl="1"/>
            <a:r>
              <a:rPr lang="en-US" sz="2400" spc="-51" dirty="0"/>
              <a:t>Windows Azure CDN URL: </a:t>
            </a:r>
            <a:r>
              <a:rPr lang="en-US" sz="2400" spc="-51" dirty="0">
                <a:hlinkClick r:id="rId4"/>
              </a:rPr>
              <a:t>http://&lt;id&gt;.vo.msecnd.net/ </a:t>
            </a:r>
            <a:endParaRPr lang="en-US" sz="2400" spc="-51" dirty="0"/>
          </a:p>
          <a:p>
            <a:pPr lvl="1"/>
            <a:endParaRPr lang="en-US" sz="1200" spc="-51" dirty="0"/>
          </a:p>
          <a:p>
            <a:pPr lvl="1"/>
            <a:r>
              <a:rPr lang="en-US" sz="2400" spc="-51" dirty="0"/>
              <a:t>Custom Domain Name for CDN: </a:t>
            </a:r>
            <a:r>
              <a:rPr lang="en-US" sz="2400" spc="-51" dirty="0">
                <a:hlinkClick r:id="rId4"/>
              </a:rPr>
              <a:t>http://cdn.contoso.com/ </a:t>
            </a:r>
            <a:endParaRPr lang="en-US" sz="2400" spc="-51" dirty="0"/>
          </a:p>
        </p:txBody>
      </p:sp>
    </p:spTree>
    <p:extLst>
      <p:ext uri="{BB962C8B-B14F-4D97-AF65-F5344CB8AC3E}">
        <p14:creationId xmlns:p14="http://schemas.microsoft.com/office/powerpoint/2010/main" val="114274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2288892"/>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2297362"/>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2330297"/>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
          <p:cNvSpPr>
            <a:spLocks/>
          </p:cNvSpPr>
          <p:nvPr/>
        </p:nvSpPr>
        <p:spPr bwMode="auto">
          <a:xfrm>
            <a:off x="6463863" y="1807779"/>
            <a:ext cx="3817592" cy="255872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82" name="Freeform 6"/>
          <p:cNvSpPr>
            <a:spLocks/>
          </p:cNvSpPr>
          <p:nvPr/>
        </p:nvSpPr>
        <p:spPr bwMode="auto">
          <a:xfrm>
            <a:off x="6685330" y="4430633"/>
            <a:ext cx="3275804" cy="219559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59" name="Rectangle 58"/>
          <p:cNvSpPr/>
          <p:nvPr/>
        </p:nvSpPr>
        <p:spPr bwMode="auto">
          <a:xfrm>
            <a:off x="7208424" y="5243465"/>
            <a:ext cx="658586" cy="201168"/>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sp>
        <p:nvSpPr>
          <p:cNvPr id="5" name="Title 4"/>
          <p:cNvSpPr>
            <a:spLocks noGrp="1"/>
          </p:cNvSpPr>
          <p:nvPr>
            <p:ph type="title"/>
          </p:nvPr>
        </p:nvSpPr>
        <p:spPr/>
        <p:txBody>
          <a:bodyPr/>
          <a:lstStyle/>
          <a:p>
            <a:r>
              <a:rPr lang="en-US" smtClean="0"/>
              <a:t>Windows Azure CDN</a:t>
            </a:r>
            <a:endParaRPr lang="en-US" dirty="0"/>
          </a:p>
        </p:txBody>
      </p:sp>
      <p:sp>
        <p:nvSpPr>
          <p:cNvPr id="39" name="Text Placeholder 4"/>
          <p:cNvSpPr txBox="1">
            <a:spLocks/>
          </p:cNvSpPr>
          <p:nvPr/>
        </p:nvSpPr>
        <p:spPr>
          <a:xfrm>
            <a:off x="1344967" y="2360614"/>
            <a:ext cx="4751035" cy="1559634"/>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defRPr/>
            </a:pPr>
            <a:r>
              <a:rPr lang="en-US" sz="4000" spc="-100" dirty="0">
                <a:solidFill>
                  <a:srgbClr val="00AEEF">
                    <a:alpha val="99000"/>
                  </a:srgbClr>
                </a:solidFill>
                <a:latin typeface="Segoe UI Light" pitchFamily="34" charset="0"/>
              </a:rPr>
              <a:t>To Enable CDN:</a:t>
            </a:r>
          </a:p>
          <a:p>
            <a:pPr marL="53975" indent="0">
              <a:buNone/>
              <a:defRPr/>
            </a:pPr>
            <a:r>
              <a:rPr lang="en-US" sz="2400" spc="-51" dirty="0">
                <a:gradFill>
                  <a:gsLst>
                    <a:gs pos="0">
                      <a:srgbClr val="595959"/>
                    </a:gs>
                    <a:gs pos="86000">
                      <a:srgbClr val="595959"/>
                    </a:gs>
                  </a:gsLst>
                  <a:lin ang="5400000" scaled="0"/>
                </a:gradFill>
              </a:rPr>
              <a:t>Register for CDN via </a:t>
            </a:r>
            <a:r>
              <a:rPr lang="en-US" sz="2400" spc="-51" dirty="0" err="1">
                <a:gradFill>
                  <a:gsLst>
                    <a:gs pos="0">
                      <a:srgbClr val="595959"/>
                    </a:gs>
                    <a:gs pos="86000">
                      <a:srgbClr val="595959"/>
                    </a:gs>
                  </a:gsLst>
                  <a:lin ang="5400000" scaled="0"/>
                </a:gradFill>
              </a:rPr>
              <a:t>Dev</a:t>
            </a:r>
            <a:r>
              <a:rPr lang="en-US" sz="2400" spc="-51" dirty="0">
                <a:gradFill>
                  <a:gsLst>
                    <a:gs pos="0">
                      <a:srgbClr val="595959"/>
                    </a:gs>
                    <a:gs pos="86000">
                      <a:srgbClr val="595959"/>
                    </a:gs>
                  </a:gsLst>
                  <a:lin ang="5400000" scaled="0"/>
                </a:gradFill>
              </a:rPr>
              <a:t> Portal</a:t>
            </a:r>
          </a:p>
          <a:p>
            <a:pPr marL="53975" indent="0">
              <a:buNone/>
              <a:defRPr/>
            </a:pPr>
            <a:r>
              <a:rPr lang="en-US" sz="2400" spc="-51" dirty="0">
                <a:gradFill>
                  <a:gsLst>
                    <a:gs pos="0">
                      <a:srgbClr val="595959"/>
                    </a:gs>
                    <a:gs pos="86000">
                      <a:srgbClr val="595959"/>
                    </a:gs>
                  </a:gsLst>
                  <a:lin ang="5400000" scaled="0"/>
                </a:gradFill>
              </a:rPr>
              <a:t>Set container images to public</a:t>
            </a:r>
          </a:p>
        </p:txBody>
      </p:sp>
      <p:sp>
        <p:nvSpPr>
          <p:cNvPr id="41" name="Rectangle 40"/>
          <p:cNvSpPr/>
          <p:nvPr/>
        </p:nvSpPr>
        <p:spPr bwMode="auto">
          <a:xfrm>
            <a:off x="7190211" y="5215697"/>
            <a:ext cx="1146085" cy="3398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1600" dirty="0">
                <a:solidFill>
                  <a:srgbClr val="FFFFFF">
                    <a:alpha val="99000"/>
                  </a:srgbClr>
                </a:solidFill>
              </a:rPr>
              <a:t>pic1.jpg</a:t>
            </a:r>
            <a:endParaRPr lang="en-US" dirty="0">
              <a:solidFill>
                <a:srgbClr val="FFFFFF">
                  <a:alpha val="99000"/>
                </a:srgbClr>
              </a:solidFill>
            </a:endParaRPr>
          </a:p>
        </p:txBody>
      </p:sp>
      <p:cxnSp>
        <p:nvCxnSpPr>
          <p:cNvPr id="49" name="Straight Arrow Connector 48"/>
          <p:cNvCxnSpPr/>
          <p:nvPr/>
        </p:nvCxnSpPr>
        <p:spPr>
          <a:xfrm>
            <a:off x="6980457" y="1797270"/>
            <a:ext cx="55344" cy="488731"/>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0" name="TextBox 49"/>
          <p:cNvSpPr txBox="1"/>
          <p:nvPr/>
        </p:nvSpPr>
        <p:spPr>
          <a:xfrm>
            <a:off x="7375768" y="926050"/>
            <a:ext cx="3782767" cy="640175"/>
          </a:xfrm>
          <a:prstGeom prst="rect">
            <a:avLst/>
          </a:prstGeom>
          <a:noFill/>
        </p:spPr>
        <p:txBody>
          <a:bodyPr wrap="none" lIns="0" tIns="0" rIns="0" bIns="0" rtlCol="0">
            <a:spAutoFit/>
          </a:bodyPr>
          <a:lstStyle/>
          <a:p>
            <a:pPr defTabSz="1218987"/>
            <a:r>
              <a:rPr lang="en-US" sz="2400" dirty="0">
                <a:solidFill>
                  <a:srgbClr val="595959">
                    <a:alpha val="99000"/>
                  </a:srgbClr>
                </a:solidFill>
              </a:rPr>
              <a:t>GET</a:t>
            </a:r>
          </a:p>
          <a:p>
            <a:pPr defTabSz="1218937">
              <a:lnSpc>
                <a:spcPct val="90000"/>
              </a:lnSpc>
              <a:spcBef>
                <a:spcPct val="20000"/>
              </a:spcBef>
              <a:buSzPct val="90000"/>
              <a:defRPr/>
            </a:pPr>
            <a:r>
              <a:rPr lang="en-US" sz="1600" spc="-51" dirty="0">
                <a:solidFill>
                  <a:srgbClr val="595959">
                    <a:alpha val="99000"/>
                  </a:srgbClr>
                </a:solidFill>
              </a:rPr>
              <a:t>http://guid01.vo.msecnd.net/images/pic.1jpg</a:t>
            </a:r>
          </a:p>
        </p:txBody>
      </p:sp>
      <p:sp>
        <p:nvSpPr>
          <p:cNvPr id="51" name="TextBox 50"/>
          <p:cNvSpPr txBox="1"/>
          <p:nvPr/>
        </p:nvSpPr>
        <p:spPr>
          <a:xfrm>
            <a:off x="6785771" y="5794909"/>
            <a:ext cx="3174205" cy="153888"/>
          </a:xfrm>
          <a:prstGeom prst="rect">
            <a:avLst/>
          </a:prstGeom>
          <a:noFill/>
        </p:spPr>
        <p:txBody>
          <a:bodyPr wrap="square" lIns="0" tIns="0" rIns="0" bIns="0" rtlCol="0">
            <a:spAutoFit/>
          </a:bodyPr>
          <a:lstStyle/>
          <a:p>
            <a:pPr defTabSz="1218987"/>
            <a:r>
              <a:rPr lang="en-US" sz="1000" b="1" dirty="0">
                <a:solidFill>
                  <a:srgbClr val="595959">
                    <a:alpha val="99000"/>
                  </a:srgbClr>
                </a:solidFill>
              </a:rPr>
              <a:t>http://sally.blob.core.windows.net/images/pic1.jpg</a:t>
            </a:r>
          </a:p>
        </p:txBody>
      </p:sp>
      <p:sp>
        <p:nvSpPr>
          <p:cNvPr id="52" name="TextBox 51"/>
          <p:cNvSpPr txBox="1"/>
          <p:nvPr/>
        </p:nvSpPr>
        <p:spPr>
          <a:xfrm>
            <a:off x="7559451" y="3305522"/>
            <a:ext cx="2342882" cy="498598"/>
          </a:xfrm>
          <a:prstGeom prst="rect">
            <a:avLst/>
          </a:prstGeom>
          <a:noFill/>
        </p:spPr>
        <p:txBody>
          <a:bodyPr wrap="square" lIns="0" tIns="0" rIns="0" bIns="0" rtlCol="0">
            <a:spAutoFit/>
          </a:bodyPr>
          <a:lstStyle/>
          <a:p>
            <a:pPr defTabSz="1218937">
              <a:lnSpc>
                <a:spcPct val="90000"/>
              </a:lnSpc>
              <a:buSzPct val="90000"/>
              <a:defRPr/>
            </a:pPr>
            <a:r>
              <a:rPr lang="en-US" sz="1200" spc="-51" dirty="0">
                <a:gradFill>
                  <a:gsLst>
                    <a:gs pos="0">
                      <a:srgbClr val="595959"/>
                    </a:gs>
                    <a:gs pos="86000">
                      <a:srgbClr val="595959"/>
                    </a:gs>
                  </a:gsLst>
                  <a:lin ang="5400000" scaled="0"/>
                </a:gradFill>
              </a:rPr>
              <a:t>http://sally.blob.core.windows.net/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http://guid01.vo.msecnd.net/</a:t>
            </a:r>
            <a:endParaRPr lang="en-US" sz="1200" spc="-51" dirty="0">
              <a:gradFill>
                <a:gsLst>
                  <a:gs pos="0">
                    <a:srgbClr val="595959"/>
                  </a:gs>
                  <a:gs pos="86000">
                    <a:srgbClr val="595959"/>
                  </a:gs>
                </a:gsLst>
                <a:lin ang="5400000" scaled="0"/>
              </a:gradFill>
            </a:endParaRPr>
          </a:p>
        </p:txBody>
      </p:sp>
      <p:cxnSp>
        <p:nvCxnSpPr>
          <p:cNvPr id="53" name="Straight Arrow Connector 52"/>
          <p:cNvCxnSpPr/>
          <p:nvPr/>
        </p:nvCxnSpPr>
        <p:spPr>
          <a:xfrm>
            <a:off x="7178676" y="3052764"/>
            <a:ext cx="538162" cy="2141537"/>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p:nvPr/>
        </p:nvCxnSpPr>
        <p:spPr>
          <a:xfrm flipH="1" flipV="1">
            <a:off x="7011988" y="3038475"/>
            <a:ext cx="561978" cy="214312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7385654" y="5291320"/>
            <a:ext cx="657238" cy="1890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cxnSp>
        <p:nvCxnSpPr>
          <p:cNvPr id="57" name="Straight Arrow Connector 56"/>
          <p:cNvCxnSpPr/>
          <p:nvPr/>
        </p:nvCxnSpPr>
        <p:spPr>
          <a:xfrm flipH="1" flipV="1">
            <a:off x="6873877" y="1781175"/>
            <a:ext cx="64541" cy="49957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8" name="TextBox 57"/>
          <p:cNvSpPr txBox="1"/>
          <p:nvPr/>
        </p:nvSpPr>
        <p:spPr>
          <a:xfrm>
            <a:off x="6491873" y="2237503"/>
            <a:ext cx="331822" cy="246221"/>
          </a:xfrm>
          <a:prstGeom prst="rect">
            <a:avLst/>
          </a:prstGeom>
          <a:noFill/>
        </p:spPr>
        <p:txBody>
          <a:bodyPr wrap="none" lIns="0" tIns="0" rIns="0" bIns="0" rtlCol="0">
            <a:spAutoFit/>
          </a:bodyPr>
          <a:lstStyle/>
          <a:p>
            <a:pPr defTabSz="1218987"/>
            <a:r>
              <a:rPr lang="en-US" sz="1600" dirty="0">
                <a:solidFill>
                  <a:srgbClr val="595959">
                    <a:alpha val="99000"/>
                  </a:srgbClr>
                </a:solidFill>
              </a:rPr>
              <a:t>404</a:t>
            </a:r>
          </a:p>
        </p:txBody>
      </p:sp>
      <p:sp>
        <p:nvSpPr>
          <p:cNvPr id="60" name="TextBox 59"/>
          <p:cNvSpPr txBox="1"/>
          <p:nvPr/>
        </p:nvSpPr>
        <p:spPr>
          <a:xfrm>
            <a:off x="5859045" y="2838112"/>
            <a:ext cx="473912" cy="369332"/>
          </a:xfrm>
          <a:prstGeom prst="rect">
            <a:avLst/>
          </a:prstGeom>
          <a:noFill/>
        </p:spPr>
        <p:txBody>
          <a:bodyPr wrap="none" lIns="0" tIns="0" rIns="0" bIns="0" rtlCol="0">
            <a:spAutoFit/>
          </a:bodyPr>
          <a:lstStyle/>
          <a:p>
            <a:pPr defTabSz="1218987"/>
            <a:r>
              <a:rPr lang="en-US" sz="2400" dirty="0">
                <a:solidFill>
                  <a:srgbClr val="595959">
                    <a:alpha val="99000"/>
                  </a:srgbClr>
                </a:solidFill>
              </a:rPr>
              <a:t>TTL</a:t>
            </a:r>
          </a:p>
        </p:txBody>
      </p:sp>
      <p:sp>
        <p:nvSpPr>
          <p:cNvPr id="61" name="Oval 60"/>
          <p:cNvSpPr/>
          <p:nvPr/>
        </p:nvSpPr>
        <p:spPr bwMode="auto">
          <a:xfrm>
            <a:off x="7363466" y="2920401"/>
            <a:ext cx="2362890" cy="1206756"/>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a:solidFill>
                <a:srgbClr val="292929"/>
              </a:solidFill>
            </a:endParaRPr>
          </a:p>
        </p:txBody>
      </p:sp>
      <p:sp>
        <p:nvSpPr>
          <p:cNvPr id="62" name="Oval 61"/>
          <p:cNvSpPr/>
          <p:nvPr/>
        </p:nvSpPr>
        <p:spPr bwMode="auto">
          <a:xfrm>
            <a:off x="8630337" y="5718550"/>
            <a:ext cx="793490" cy="33166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sp>
        <p:nvSpPr>
          <p:cNvPr id="63" name="Oval 62"/>
          <p:cNvSpPr/>
          <p:nvPr/>
        </p:nvSpPr>
        <p:spPr bwMode="auto">
          <a:xfrm>
            <a:off x="7045961" y="1160591"/>
            <a:ext cx="4362744" cy="57124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grpSp>
        <p:nvGrpSpPr>
          <p:cNvPr id="4" name="Group 3"/>
          <p:cNvGrpSpPr/>
          <p:nvPr/>
        </p:nvGrpSpPr>
        <p:grpSpPr>
          <a:xfrm>
            <a:off x="6758153" y="812827"/>
            <a:ext cx="331995" cy="843336"/>
            <a:chOff x="1171557" y="1055314"/>
            <a:chExt cx="331995" cy="843336"/>
          </a:xfrm>
        </p:grpSpPr>
        <p:sp>
          <p:nvSpPr>
            <p:cNvPr id="31" name="Oval 6"/>
            <p:cNvSpPr>
              <a:spLocks noChangeArrowheads="1"/>
            </p:cNvSpPr>
            <p:nvPr/>
          </p:nvSpPr>
          <p:spPr bwMode="auto">
            <a:xfrm>
              <a:off x="1268405" y="1055314"/>
              <a:ext cx="137501" cy="140290"/>
            </a:xfrm>
            <a:prstGeom prst="ellipse">
              <a:avLst/>
            </a:pr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sp>
          <p:nvSpPr>
            <p:cNvPr id="32" name="Freeform 31"/>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grpSp>
      <p:sp>
        <p:nvSpPr>
          <p:cNvPr id="11" name="Rectangle 10"/>
          <p:cNvSpPr/>
          <p:nvPr/>
        </p:nvSpPr>
        <p:spPr>
          <a:xfrm>
            <a:off x="10426457" y="2828836"/>
            <a:ext cx="1115626" cy="1015663"/>
          </a:xfrm>
          <a:prstGeom prst="rect">
            <a:avLst/>
          </a:prstGeom>
        </p:spPr>
        <p:txBody>
          <a:bodyPr wrap="none">
            <a:spAutoFit/>
          </a:bodyPr>
          <a:lstStyle/>
          <a:p>
            <a:pPr defTabSz="1218987"/>
            <a:r>
              <a:rPr lang="en-US" sz="2000" spc="-51" dirty="0">
                <a:solidFill>
                  <a:srgbClr val="00AEEF">
                    <a:alpha val="99000"/>
                  </a:srgbClr>
                </a:solidFill>
              </a:rPr>
              <a:t>Content </a:t>
            </a:r>
            <a:br>
              <a:rPr lang="en-US" sz="2000" spc="-51" dirty="0">
                <a:solidFill>
                  <a:srgbClr val="00AEEF">
                    <a:alpha val="99000"/>
                  </a:srgbClr>
                </a:solidFill>
              </a:rPr>
            </a:br>
            <a:r>
              <a:rPr lang="en-US" sz="2000" spc="-51" dirty="0">
                <a:solidFill>
                  <a:srgbClr val="00AEEF">
                    <a:alpha val="99000"/>
                  </a:srgbClr>
                </a:solidFill>
              </a:rPr>
              <a:t>Delivery </a:t>
            </a:r>
            <a:br>
              <a:rPr lang="en-US" sz="2000" spc="-51" dirty="0">
                <a:solidFill>
                  <a:srgbClr val="00AEEF">
                    <a:alpha val="99000"/>
                  </a:srgbClr>
                </a:solidFill>
              </a:rPr>
            </a:br>
            <a:r>
              <a:rPr lang="en-US" sz="2000" spc="-51" dirty="0">
                <a:solidFill>
                  <a:srgbClr val="00AEEF">
                    <a:alpha val="99000"/>
                  </a:srgbClr>
                </a:solidFill>
              </a:rPr>
              <a:t>Network</a:t>
            </a:r>
          </a:p>
        </p:txBody>
      </p:sp>
      <p:sp>
        <p:nvSpPr>
          <p:cNvPr id="64" name="Rectangle 63"/>
          <p:cNvSpPr/>
          <p:nvPr/>
        </p:nvSpPr>
        <p:spPr>
          <a:xfrm>
            <a:off x="10426458" y="5139287"/>
            <a:ext cx="1246431" cy="1323439"/>
          </a:xfrm>
          <a:prstGeom prst="rect">
            <a:avLst/>
          </a:prstGeom>
        </p:spPr>
        <p:txBody>
          <a:bodyPr wrap="none">
            <a:spAutoFit/>
          </a:bodyPr>
          <a:lstStyle/>
          <a:p>
            <a:pPr defTabSz="1218987"/>
            <a:r>
              <a:rPr lang="en-US" sz="2000" spc="-51" dirty="0">
                <a:solidFill>
                  <a:srgbClr val="00AEEF">
                    <a:alpha val="99000"/>
                  </a:srgbClr>
                </a:solidFill>
              </a:rPr>
              <a:t>Windows </a:t>
            </a:r>
            <a:br>
              <a:rPr lang="en-US" sz="2000" spc="-51" dirty="0">
                <a:solidFill>
                  <a:srgbClr val="00AEEF">
                    <a:alpha val="99000"/>
                  </a:srgbClr>
                </a:solidFill>
              </a:rPr>
            </a:br>
            <a:r>
              <a:rPr lang="en-US" sz="2000" spc="-51" dirty="0">
                <a:solidFill>
                  <a:srgbClr val="00AEEF">
                    <a:alpha val="99000"/>
                  </a:srgbClr>
                </a:solidFill>
              </a:rPr>
              <a:t>Azure </a:t>
            </a:r>
            <a:br>
              <a:rPr lang="en-US" sz="2000" spc="-51" dirty="0">
                <a:solidFill>
                  <a:srgbClr val="00AEEF">
                    <a:alpha val="99000"/>
                  </a:srgbClr>
                </a:solidFill>
              </a:rPr>
            </a:br>
            <a:r>
              <a:rPr lang="en-US" sz="2000" spc="-51" dirty="0">
                <a:solidFill>
                  <a:srgbClr val="00AEEF">
                    <a:alpha val="99000"/>
                  </a:srgbClr>
                </a:solidFill>
              </a:rPr>
              <a:t>Blob </a:t>
            </a:r>
            <a:br>
              <a:rPr lang="en-US" sz="2000" spc="-51" dirty="0">
                <a:solidFill>
                  <a:srgbClr val="00AEEF">
                    <a:alpha val="99000"/>
                  </a:srgbClr>
                </a:solidFill>
              </a:rPr>
            </a:br>
            <a:r>
              <a:rPr lang="en-US" sz="2000" spc="-51" dirty="0">
                <a:solidFill>
                  <a:srgbClr val="00AEEF">
                    <a:alpha val="99000"/>
                  </a:srgbClr>
                </a:solidFill>
              </a:rPr>
              <a:t>Service</a:t>
            </a:r>
          </a:p>
        </p:txBody>
      </p:sp>
      <p:sp>
        <p:nvSpPr>
          <p:cNvPr id="68" name="Freeform 108"/>
          <p:cNvSpPr>
            <a:spLocks noEditPoints="1"/>
          </p:cNvSpPr>
          <p:nvPr/>
        </p:nvSpPr>
        <p:spPr bwMode="black">
          <a:xfrm>
            <a:off x="6362856" y="2798436"/>
            <a:ext cx="255468" cy="28656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nvGrpSpPr>
          <p:cNvPr id="70" name="Group 69"/>
          <p:cNvGrpSpPr/>
          <p:nvPr/>
        </p:nvGrpSpPr>
        <p:grpSpPr>
          <a:xfrm>
            <a:off x="6904866" y="2360613"/>
            <a:ext cx="1090309" cy="581070"/>
            <a:chOff x="9475898" y="2480441"/>
            <a:chExt cx="1090309" cy="581070"/>
          </a:xfrm>
        </p:grpSpPr>
        <p:sp>
          <p:nvSpPr>
            <p:cNvPr id="71" name="Rectangle 70"/>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6" name="Group 75"/>
          <p:cNvGrpSpPr/>
          <p:nvPr/>
        </p:nvGrpSpPr>
        <p:grpSpPr>
          <a:xfrm>
            <a:off x="8205734" y="1898650"/>
            <a:ext cx="1090309" cy="581070"/>
            <a:chOff x="9475898" y="2480441"/>
            <a:chExt cx="1090309" cy="581070"/>
          </a:xfrm>
        </p:grpSpPr>
        <p:sp>
          <p:nvSpPr>
            <p:cNvPr id="77" name="Rectangle 76"/>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8"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9" name="Group 78"/>
          <p:cNvGrpSpPr/>
          <p:nvPr/>
        </p:nvGrpSpPr>
        <p:grpSpPr>
          <a:xfrm>
            <a:off x="9414424" y="2360613"/>
            <a:ext cx="1090309" cy="581070"/>
            <a:chOff x="9475898" y="2480441"/>
            <a:chExt cx="1090309" cy="581070"/>
          </a:xfrm>
        </p:grpSpPr>
        <p:sp>
          <p:nvSpPr>
            <p:cNvPr id="80" name="Rectangle 79"/>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81"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2978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75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xEl>
                                              <p:pRg st="2" end="2"/>
                                            </p:txEl>
                                          </p:spTgt>
                                        </p:tgtEl>
                                        <p:attrNameLst>
                                          <p:attrName>style.visibility</p:attrName>
                                        </p:attrNameLst>
                                      </p:cBhvr>
                                      <p:to>
                                        <p:strVal val="visible"/>
                                      </p:to>
                                    </p:set>
                                    <p:animEffect transition="in" filter="fade">
                                      <p:cBhvr>
                                        <p:cTn id="21" dur="500"/>
                                        <p:tgtEl>
                                          <p:spTgt spid="39">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xit" presetSubtype="0" fill="hold" grpId="1" nodeType="withEffect">
                                  <p:stCondLst>
                                    <p:cond delay="0"/>
                                  </p:stCondLst>
                                  <p:childTnLst>
                                    <p:animEffect transition="out" filter="fade">
                                      <p:cBhvr>
                                        <p:cTn id="34" dur="500"/>
                                        <p:tgtEl>
                                          <p:spTgt spid="62"/>
                                        </p:tgtEl>
                                      </p:cBhvr>
                                    </p:animEffect>
                                    <p:set>
                                      <p:cBhvr>
                                        <p:cTn id="35" dur="1" fill="hold">
                                          <p:stCondLst>
                                            <p:cond delay="499"/>
                                          </p:stCondLst>
                                        </p:cTn>
                                        <p:tgtEl>
                                          <p:spTgt spid="6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55"/>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nodeType="withEffect">
                                  <p:stCondLst>
                                    <p:cond delay="0"/>
                                  </p:stCondLst>
                                  <p:childTnLst>
                                    <p:set>
                                      <p:cBhvr>
                                        <p:cTn id="77" dur="1" fill="hold">
                                          <p:stCondLst>
                                            <p:cond delay="0"/>
                                          </p:stCondLst>
                                        </p:cTn>
                                        <p:tgtEl>
                                          <p:spTgt spid="60">
                                            <p:txEl>
                                              <p:pRg st="0" end="0"/>
                                            </p:txEl>
                                          </p:spTgt>
                                        </p:tgtEl>
                                        <p:attrNameLst>
                                          <p:attrName>style.visibility</p:attrName>
                                        </p:attrNameLst>
                                      </p:cBhvr>
                                      <p:to>
                                        <p:strVal val="visible"/>
                                      </p:to>
                                    </p:set>
                                    <p:animEffect transition="in" filter="fade">
                                      <p:cBhvr>
                                        <p:cTn id="78" dur="500"/>
                                        <p:tgtEl>
                                          <p:spTgt spid="6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57"/>
                                        </p:tgtEl>
                                      </p:cBhvr>
                                    </p:animEffect>
                                    <p:set>
                                      <p:cBhvr>
                                        <p:cTn id="88" dur="1" fill="hold">
                                          <p:stCondLst>
                                            <p:cond delay="499"/>
                                          </p:stCondLst>
                                        </p:cTn>
                                        <p:tgtEl>
                                          <p:spTgt spid="5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3"/>
                                        </p:tgtEl>
                                      </p:cBhvr>
                                    </p:animEffect>
                                    <p:set>
                                      <p:cBhvr>
                                        <p:cTn id="93" dur="1" fill="hold">
                                          <p:stCondLst>
                                            <p:cond delay="499"/>
                                          </p:stCondLst>
                                        </p:cTn>
                                        <p:tgtEl>
                                          <p:spTgt spid="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4"/>
                                        </p:tgtEl>
                                      </p:cBhvr>
                                    </p:animEffect>
                                    <p:set>
                                      <p:cBhvr>
                                        <p:cTn id="96" dur="1" fill="hold">
                                          <p:stCondLst>
                                            <p:cond delay="499"/>
                                          </p:stCondLst>
                                        </p:cTn>
                                        <p:tgtEl>
                                          <p:spTgt spid="5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55"/>
                                        </p:tgtEl>
                                      </p:cBhvr>
                                    </p:animEffect>
                                    <p:animScale>
                                      <p:cBhvr>
                                        <p:cTn id="105" dur="250" autoRev="1" fill="hold"/>
                                        <p:tgtEl>
                                          <p:spTgt spid="55"/>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9"/>
                                        </p:tgtEl>
                                      </p:cBhvr>
                                    </p:animEffect>
                                    <p:set>
                                      <p:cBhvr>
                                        <p:cTn id="117" dur="1" fill="hold">
                                          <p:stCondLst>
                                            <p:cond delay="499"/>
                                          </p:stCondLst>
                                        </p:cTn>
                                        <p:tgtEl>
                                          <p:spTgt spid="49"/>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60">
                                            <p:txEl>
                                              <p:pRg st="0" end="0"/>
                                            </p:txEl>
                                          </p:spTgt>
                                        </p:tgtEl>
                                      </p:cBhvr>
                                    </p:animEffect>
                                    <p:set>
                                      <p:cBhvr>
                                        <p:cTn id="124" dur="1" fill="hold">
                                          <p:stCondLst>
                                            <p:cond delay="499"/>
                                          </p:stCondLst>
                                        </p:cTn>
                                        <p:tgtEl>
                                          <p:spTgt spid="60">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59"/>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fade">
                                      <p:cBhvr>
                                        <p:cTn id="151" dur="500"/>
                                        <p:tgtEl>
                                          <p:spTgt spid="68"/>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60">
                                            <p:txEl>
                                              <p:pRg st="0" end="0"/>
                                            </p:txEl>
                                          </p:spTgt>
                                        </p:tgtEl>
                                        <p:attrNameLst>
                                          <p:attrName>style.visibility</p:attrName>
                                        </p:attrNameLst>
                                      </p:cBhvr>
                                      <p:to>
                                        <p:strVal val="visible"/>
                                      </p:to>
                                    </p:set>
                                    <p:animEffect transition="in" filter="fade">
                                      <p:cBhvr>
                                        <p:cTn id="154" dur="500"/>
                                        <p:tgtEl>
                                          <p:spTgt spid="60">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fade">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54"/>
                                        </p:tgtEl>
                                      </p:cBhvr>
                                    </p:animEffect>
                                    <p:set>
                                      <p:cBhvr>
                                        <p:cTn id="163" dur="1" fill="hold">
                                          <p:stCondLst>
                                            <p:cond delay="499"/>
                                          </p:stCondLst>
                                        </p:cTn>
                                        <p:tgtEl>
                                          <p:spTgt spid="54"/>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53"/>
                                        </p:tgtEl>
                                      </p:cBhvr>
                                    </p:animEffect>
                                    <p:set>
                                      <p:cBhvr>
                                        <p:cTn id="166" dur="1" fill="hold">
                                          <p:stCondLst>
                                            <p:cond delay="499"/>
                                          </p:stCondLst>
                                        </p:cTn>
                                        <p:tgtEl>
                                          <p:spTgt spid="5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7"/>
                                        </p:tgtEl>
                                      </p:cBhvr>
                                    </p:animEffect>
                                    <p:set>
                                      <p:cBhvr>
                                        <p:cTn id="169" dur="1" fill="hold">
                                          <p:stCondLst>
                                            <p:cond delay="499"/>
                                          </p:stCondLst>
                                        </p:cTn>
                                        <p:tgtEl>
                                          <p:spTgt spid="5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49"/>
                                        </p:tgtEl>
                                      </p:cBhvr>
                                    </p:animEffect>
                                    <p:set>
                                      <p:cBhvr>
                                        <p:cTn id="172" dur="1" fill="hold">
                                          <p:stCondLst>
                                            <p:cond delay="499"/>
                                          </p:stCondLst>
                                        </p:cTn>
                                        <p:tgtEl>
                                          <p:spTgt spid="49"/>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41"/>
                                        </p:tgtEl>
                                      </p:cBhvr>
                                    </p:animEffect>
                                    <p:set>
                                      <p:cBhvr>
                                        <p:cTn id="176" dur="1" fill="hold">
                                          <p:stCondLst>
                                            <p:cond delay="749"/>
                                          </p:stCondLst>
                                        </p:cTn>
                                        <p:tgtEl>
                                          <p:spTgt spid="41"/>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51"/>
                                        </p:tgtEl>
                                      </p:cBhvr>
                                    </p:animEffect>
                                    <p:set>
                                      <p:cBhvr>
                                        <p:cTn id="179" dur="1" fill="hold">
                                          <p:stCondLst>
                                            <p:cond delay="749"/>
                                          </p:stCondLst>
                                        </p:cTn>
                                        <p:tgtEl>
                                          <p:spTgt spid="5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fade">
                                      <p:cBhvr>
                                        <p:cTn id="184" dur="500"/>
                                        <p:tgtEl>
                                          <p:spTgt spid="49"/>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59"/>
                                        </p:tgtEl>
                                      </p:cBhvr>
                                    </p:animEffect>
                                    <p:animScale>
                                      <p:cBhvr>
                                        <p:cTn id="188" dur="250" autoRev="1" fill="hold"/>
                                        <p:tgtEl>
                                          <p:spTgt spid="59"/>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7"/>
                                        </p:tgtEl>
                                      </p:cBhvr>
                                    </p:animEffect>
                                    <p:set>
                                      <p:cBhvr>
                                        <p:cTn id="197" dur="1" fill="hold">
                                          <p:stCondLst>
                                            <p:cond delay="499"/>
                                          </p:stCondLst>
                                        </p:cTn>
                                        <p:tgtEl>
                                          <p:spTgt spid="5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49"/>
                                        </p:tgtEl>
                                      </p:cBhvr>
                                    </p:animEffect>
                                    <p:set>
                                      <p:cBhvr>
                                        <p:cTn id="200" dur="1" fill="hold">
                                          <p:stCondLst>
                                            <p:cond delay="499"/>
                                          </p:stCondLst>
                                        </p:cTn>
                                        <p:tgtEl>
                                          <p:spTgt spid="49"/>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68"/>
                                        </p:tgtEl>
                                      </p:cBhvr>
                                    </p:animEffect>
                                    <p:set>
                                      <p:cBhvr>
                                        <p:cTn id="204" dur="1" fill="hold">
                                          <p:stCondLst>
                                            <p:cond delay="499"/>
                                          </p:stCondLst>
                                        </p:cTn>
                                        <p:tgtEl>
                                          <p:spTgt spid="68"/>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60">
                                            <p:txEl>
                                              <p:pRg st="0" end="0"/>
                                            </p:txEl>
                                          </p:spTgt>
                                        </p:tgtEl>
                                      </p:cBhvr>
                                    </p:animEffect>
                                    <p:set>
                                      <p:cBhvr>
                                        <p:cTn id="207" dur="1" fill="hold">
                                          <p:stCondLst>
                                            <p:cond delay="499"/>
                                          </p:stCondLst>
                                        </p:cTn>
                                        <p:tgtEl>
                                          <p:spTgt spid="60">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59"/>
                                        </p:tgtEl>
                                      </p:cBhvr>
                                    </p:animEffect>
                                    <p:set>
                                      <p:cBhvr>
                                        <p:cTn id="210" dur="1" fill="hold">
                                          <p:stCondLst>
                                            <p:cond delay="499"/>
                                          </p:stCondLst>
                                        </p:cTn>
                                        <p:tgtEl>
                                          <p:spTgt spid="59"/>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49"/>
                                        </p:tgtEl>
                                        <p:attrNameLst>
                                          <p:attrName>style.visibility</p:attrName>
                                        </p:attrNameLst>
                                      </p:cBhvr>
                                      <p:to>
                                        <p:strVal val="visible"/>
                                      </p:to>
                                    </p:set>
                                    <p:animEffect transition="in" filter="fade">
                                      <p:cBhvr>
                                        <p:cTn id="215" dur="500"/>
                                        <p:tgtEl>
                                          <p:spTgt spid="49"/>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53"/>
                                        </p:tgtEl>
                                        <p:attrNameLst>
                                          <p:attrName>style.visibility</p:attrName>
                                        </p:attrNameLst>
                                      </p:cBhvr>
                                      <p:to>
                                        <p:strVal val="visible"/>
                                      </p:to>
                                    </p:set>
                                    <p:animEffect transition="in" filter="fade">
                                      <p:cBhvr>
                                        <p:cTn id="218" dur="500"/>
                                        <p:tgtEl>
                                          <p:spTgt spid="53"/>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58">
                                            <p:txEl>
                                              <p:pRg st="0" end="0"/>
                                            </p:txEl>
                                          </p:spTgt>
                                        </p:tgtEl>
                                        <p:attrNameLst>
                                          <p:attrName>style.visibility</p:attrName>
                                        </p:attrNameLst>
                                      </p:cBhvr>
                                      <p:to>
                                        <p:strVal val="visible"/>
                                      </p:to>
                                    </p:set>
                                    <p:animEffect transition="in" filter="fade">
                                      <p:cBhvr>
                                        <p:cTn id="22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59" grpId="3" animBg="1"/>
      <p:bldP spid="41" grpId="0" animBg="1"/>
      <p:bldP spid="50" grpId="0"/>
      <p:bldP spid="51" grpId="0"/>
      <p:bldP spid="52" grpId="0"/>
      <p:bldP spid="55" grpId="0" animBg="1"/>
      <p:bldP spid="55" grpId="1" animBg="1"/>
      <p:bldP spid="55" grpId="2" animBg="1"/>
      <p:bldP spid="55" grpId="3" animBg="1"/>
      <p:bldP spid="60" grpId="0" build="allAtOnce"/>
      <p:bldP spid="60" grpId="1" build="allAtOnce"/>
      <p:bldP spid="60" grpId="2" build="allAtOnce"/>
      <p:bldP spid="61" grpId="0" animBg="1"/>
      <p:bldP spid="61" grpId="1" animBg="1"/>
      <p:bldP spid="61" grpId="2" animBg="1"/>
      <p:bldP spid="61" grpId="3" animBg="1"/>
      <p:bldP spid="62" grpId="0" animBg="1"/>
      <p:bldP spid="62" grpId="1" animBg="1"/>
      <p:bldP spid="63" grpId="0" animBg="1"/>
      <p:bldP spid="63" grpId="1" animBg="1"/>
      <p:bldP spid="68" grpId="0" animBg="1"/>
      <p:bldP spid="68" grpId="1" animBg="1"/>
      <p:bldP spid="68" grpId="2" animBg="1"/>
      <p:bldP spid="68" grpId="3"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endParaRPr lang="en-US" sz="1400" kern="1200" dirty="0" smtClean="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4088812"/>
          </a:xfrm>
        </p:spPr>
        <p:txBody>
          <a:bodyPr/>
          <a:lstStyle/>
          <a:p>
            <a:pPr marL="0" defTabSz="1218987"/>
            <a:r>
              <a:rPr lang="en-US" sz="3200" spc="0" dirty="0">
                <a:solidFill>
                  <a:srgbClr val="00AEEF">
                    <a:alpha val="99000"/>
                  </a:srgbClr>
                </a:solidFill>
              </a:rPr>
              <a:t>Can CDN Enable Account</a:t>
            </a:r>
          </a:p>
          <a:p>
            <a:pPr lvl="1"/>
            <a:r>
              <a:rPr lang="en-US" dirty="0"/>
              <a:t>Blobs delivered via 24 global CDN nodes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Features</a:t>
            </a:r>
            <a:endParaRPr lang="en-US" dirty="0"/>
          </a:p>
        </p:txBody>
      </p:sp>
      <p:sp>
        <p:nvSpPr>
          <p:cNvPr id="3" name="Content Placeholder 2"/>
          <p:cNvSpPr>
            <a:spLocks noGrp="1"/>
          </p:cNvSpPr>
          <p:nvPr>
            <p:ph type="body" sz="quarter" idx="10"/>
          </p:nvPr>
        </p:nvSpPr>
        <p:spPr>
          <a:xfrm>
            <a:off x="5014880" y="1447800"/>
            <a:ext cx="5575301" cy="4501232"/>
          </a:xfrm>
        </p:spPr>
        <p:txBody>
          <a:bodyPr/>
          <a:lstStyle/>
          <a:p>
            <a:r>
              <a:rPr lang="en-US" dirty="0">
                <a:solidFill>
                  <a:schemeClr val="accent2">
                    <a:alpha val="99000"/>
                  </a:schemeClr>
                </a:solidFill>
              </a:rPr>
              <a:t>Geo-Replication</a:t>
            </a:r>
          </a:p>
          <a:p>
            <a:r>
              <a:rPr lang="en-US" dirty="0">
                <a:solidFill>
                  <a:schemeClr val="accent2">
                    <a:alpha val="99000"/>
                  </a:schemeClr>
                </a:solidFill>
              </a:rPr>
              <a:t>Storage Analytics</a:t>
            </a:r>
          </a:p>
          <a:p>
            <a:pPr lvl="1"/>
            <a:r>
              <a:rPr lang="en-US" dirty="0" smtClean="0"/>
              <a:t>Logs: Provide trace of executed requests for your storage accounts</a:t>
            </a:r>
          </a:p>
          <a:p>
            <a:pPr lvl="1"/>
            <a:r>
              <a:rPr lang="en-US" dirty="0" smtClean="0"/>
              <a:t>Metrics: Provide summary of key capacity and request statistics for Blobs, Tables, and Queues</a:t>
            </a:r>
          </a:p>
          <a:p>
            <a:pPr lvl="1"/>
            <a:endParaRPr lang="en-US" dirty="0" smtClean="0"/>
          </a:p>
          <a:p>
            <a:r>
              <a:rPr lang="en-US" dirty="0">
                <a:solidFill>
                  <a:schemeClr val="accent2">
                    <a:alpha val="99000"/>
                  </a:schemeClr>
                </a:solidFill>
              </a:rPr>
              <a:t>Improved HTTP headers for Blobs</a:t>
            </a:r>
          </a:p>
          <a:p>
            <a:endParaRPr lang="en-US" dirty="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287</TotalTime>
  <Words>8200</Words>
  <Application>Microsoft Office PowerPoint</Application>
  <PresentationFormat>Widescreen</PresentationFormat>
  <Paragraphs>1601</Paragraphs>
  <Slides>57</Slides>
  <Notes>57</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57</vt:i4>
      </vt:variant>
    </vt:vector>
  </HeadingPairs>
  <TitlesOfParts>
    <vt:vector size="74"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Agenda</vt:lpstr>
      <vt:lpstr>Windows Azure Storage</vt:lpstr>
      <vt:lpstr>Windows Azure Storage Account User specified globally unique account name</vt:lpstr>
      <vt:lpstr>Windows Azure Storage Account </vt:lpstr>
      <vt:lpstr>New Features</vt:lpstr>
      <vt:lpstr>Storage Security</vt:lpstr>
      <vt:lpstr>Windows Azure Storage Abstractions</vt:lpstr>
      <vt:lpstr>PowerPoint Presentation</vt:lpstr>
      <vt:lpstr>Blob Storage Concepts</vt:lpstr>
      <vt:lpstr>Creating a storage  account</vt:lpstr>
      <vt:lpstr>Creating a storage account</vt:lpstr>
      <vt:lpstr>Create container</vt:lpstr>
      <vt:lpstr>Set container ACL</vt:lpstr>
      <vt:lpstr>Upload a blob </vt:lpstr>
      <vt:lpstr>Blob Details</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Block Blob</vt:lpstr>
      <vt:lpstr>Uploading a large blob</vt:lpstr>
      <vt:lpstr>Taking a snapshot</vt:lpstr>
      <vt:lpstr>Snapshotting a blob</vt:lpstr>
      <vt:lpstr>Copying blobs</vt:lpstr>
      <vt:lpstr>Copy a blob</vt:lpstr>
      <vt:lpstr>Tidying Up</vt:lpstr>
      <vt:lpstr>Enumerating Blobs</vt:lpstr>
      <vt:lpstr>Pagination</vt:lpstr>
      <vt:lpstr>Page Blob – Random Read/Write</vt:lpstr>
      <vt:lpstr>Content Delivery Network (CDN)</vt:lpstr>
      <vt:lpstr>Windows Azure CDN</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15</cp:revision>
  <dcterms:created xsi:type="dcterms:W3CDTF">2013-08-21T10:51:45Z</dcterms:created>
  <dcterms:modified xsi:type="dcterms:W3CDTF">2013-09-16T01:37:54Z</dcterms:modified>
</cp:coreProperties>
</file>